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Semi Bold"/>
      <p:regular r:id="rId17"/>
    </p:embeddedFont>
    <p:embeddedFont>
      <p:font typeface="Sor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svg"/><Relationship Id="rId15" Type="http://schemas.openxmlformats.org/officeDocument/2006/relationships/image" Target="../media/image-6-15.png"/><Relationship Id="rId16" Type="http://schemas.openxmlformats.org/officeDocument/2006/relationships/image" Target="../media/image-6-16.svg"/><Relationship Id="rId17" Type="http://schemas.openxmlformats.org/officeDocument/2006/relationships/slideLayout" Target="../slideLayouts/slideLayout7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2005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RevOps Data Analyst Case Study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32027"/>
            <a:ext cx="762738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PTV Logistics GmbH – Bowtie Metrics &amp; GTM Performance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86941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comprehensive analysis of Go-to-Market models, department mapping, KPI frameworks, and tool integration strategies for a logistics software company.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97004"/>
            <a:ext cx="105777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Takeaways &amp;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42981"/>
            <a:ext cx="6448544" cy="1974652"/>
          </a:xfrm>
          <a:prstGeom prst="roundRect">
            <a:avLst>
              <a:gd name="adj" fmla="val 460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2167176"/>
            <a:ext cx="30733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End-to-End Visibility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2653308"/>
            <a:ext cx="60001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bowtie metrics to eliminate silos and enable cross-functional collaboration across the entire customer journey.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428" y="1942981"/>
            <a:ext cx="6448663" cy="1974652"/>
          </a:xfrm>
          <a:prstGeom prst="roundRect">
            <a:avLst>
              <a:gd name="adj" fmla="val 460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7623" y="2167176"/>
            <a:ext cx="42616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Departmental Accountability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7623" y="2653308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Assign specific KPIs to each department with clear ownership, targets, and regular review cadences.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134207"/>
            <a:ext cx="6448544" cy="1974652"/>
          </a:xfrm>
          <a:prstGeom prst="roundRect">
            <a:avLst>
              <a:gd name="adj" fmla="val 460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504" y="4358402"/>
            <a:ext cx="32819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Integration Excellence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504" y="4844534"/>
            <a:ext cx="60001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Establish robust bi-directional data sync between HubSpot and Dynamics with defined field mappings and validation rules.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428" y="4134207"/>
            <a:ext cx="6448663" cy="1974652"/>
          </a:xfrm>
          <a:prstGeom prst="roundRect">
            <a:avLst>
              <a:gd name="adj" fmla="val 460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7623" y="4358402"/>
            <a:ext cx="30234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Executive Alignment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7623" y="4844534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Surface the five CEO-ready KPIs weekly to drive strategic decision-making and rapid issue resolution.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6460800"/>
            <a:ext cx="13113782" cy="34647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58309" y="673905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Next Steps: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Begin implementation with KPI definition workshops across departments, followed by tool configuration and data quality audits. Establish monthly review cycles to identify improvement opportunities.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81018" y="297894"/>
            <a:ext cx="71757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The Bowtie Model: Customer Journey Framework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018" y="762357"/>
            <a:ext cx="541615" cy="649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6687" y="870585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Awareness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76687" y="1081088"/>
            <a:ext cx="7272576" cy="130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People and companies discover your solution through marketing channels and campaigns.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018" y="1412319"/>
            <a:ext cx="541615" cy="6499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76687" y="1520547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Education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3976687" y="1731050"/>
            <a:ext cx="7272576" cy="130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Prospects understand the problem and how your solution addresses their needs.</a:t>
            </a:r>
            <a:endParaRPr lang="en-US" sz="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18" y="2062282"/>
            <a:ext cx="541615" cy="6499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76687" y="2170509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Selection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3976687" y="2381012"/>
            <a:ext cx="7272576" cy="130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Sales process including negotiations, quotations, and closing the deal.</a:t>
            </a:r>
            <a:endParaRPr lang="en-US" sz="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018" y="2712244"/>
            <a:ext cx="541615" cy="6499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976687" y="2820472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Onboard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3976687" y="3030974"/>
            <a:ext cx="7272576" cy="130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 implementation and go-live after purchase completion.</a:t>
            </a:r>
            <a:endParaRPr lang="en-US" sz="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018" y="3362206"/>
            <a:ext cx="541615" cy="6499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976687" y="3470434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Impact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3976687" y="3680936"/>
            <a:ext cx="7272576" cy="130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Active product usage with measurable success and value creation.</a:t>
            </a:r>
            <a:endParaRPr lang="en-US" sz="8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018" y="4012168"/>
            <a:ext cx="541615" cy="64996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76687" y="4120396"/>
            <a:ext cx="1425297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Grow</a:t>
            </a:r>
            <a:endParaRPr lang="en-US" sz="1100" dirty="0"/>
          </a:p>
        </p:txBody>
      </p:sp>
      <p:sp>
        <p:nvSpPr>
          <p:cNvPr id="20" name="Text 12"/>
          <p:cNvSpPr/>
          <p:nvPr/>
        </p:nvSpPr>
        <p:spPr>
          <a:xfrm>
            <a:off x="3976687" y="4330898"/>
            <a:ext cx="7272576" cy="130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Renewals, upselling, and cross-selling to existing customers.</a:t>
            </a:r>
            <a:endParaRPr lang="en-US" sz="850" dirty="0"/>
          </a:p>
        </p:txBody>
      </p:sp>
      <p:sp>
        <p:nvSpPr>
          <p:cNvPr id="21" name="Text 13"/>
          <p:cNvSpPr/>
          <p:nvPr/>
        </p:nvSpPr>
        <p:spPr>
          <a:xfrm>
            <a:off x="3381018" y="4722971"/>
            <a:ext cx="7868245" cy="260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bowtie framework divides the journey into Customer Acquisition (left) and Customer Development (right), enabling seamless metric measurement across all stages.</a:t>
            </a:r>
            <a:endParaRPr lang="en-US" sz="8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018" y="5043845"/>
            <a:ext cx="7868245" cy="30301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1729" y="2091571"/>
            <a:ext cx="7009805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GTM Models &amp; Department Mapping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01729" y="2800231"/>
            <a:ext cx="2560796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Acquisition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01729" y="3120985"/>
            <a:ext cx="2260878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Awareness &amp; Education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01729" y="3451622"/>
            <a:ext cx="3895368" cy="114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Marketing: Demand generation, content creation, campaign execution</a:t>
            </a:r>
            <a:endParaRPr lang="en-US" sz="11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Marketing Ops: Tracking implementation, lead scoring, data quality management</a:t>
            </a:r>
            <a:endParaRPr lang="en-US" sz="11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Content Team: Educational materials and thought leadership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1729" y="4657401"/>
            <a:ext cx="2408039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Selection &amp; Qualification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501729" y="4988038"/>
            <a:ext cx="3895368" cy="953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SDR/BDR: Initial qualification and SQL generation</a:t>
            </a:r>
            <a:endParaRPr lang="en-US" sz="11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Sales/Account Executives: Deal management and closing</a:t>
            </a:r>
            <a:endParaRPr lang="en-US" sz="11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Sales Engineering: Technical validation and product demos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754523" y="2800231"/>
            <a:ext cx="277737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 Development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754523" y="3120985"/>
            <a:ext cx="2643068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Onboard &amp; Implementation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4754523" y="3451622"/>
            <a:ext cx="3895368" cy="762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Professional Services: System setup and go-live execution</a:t>
            </a:r>
            <a:endParaRPr lang="en-US" sz="11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 Success: Handover coordination and initial support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4754523" y="4308838"/>
            <a:ext cx="188654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Impact &amp; Growth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754523" y="4573938"/>
            <a:ext cx="3895368" cy="953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 Success: Adoption monitoring and health scoring</a:t>
            </a:r>
            <a:endParaRPr lang="en-US" sz="11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Support: Ticket resolution and problem solving</a:t>
            </a:r>
            <a:endParaRPr lang="en-US" sz="110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Account Management: Renewals and expansion opportunities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013" y="671989"/>
            <a:ext cx="10320576" cy="638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Marketing KPIs: Awareness &amp; Education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79013" y="1657588"/>
            <a:ext cx="6549271" cy="2863096"/>
          </a:xfrm>
          <a:prstGeom prst="roundRect">
            <a:avLst>
              <a:gd name="adj" fmla="val 284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80586" y="1859161"/>
            <a:ext cx="581978" cy="581978"/>
          </a:xfrm>
          <a:prstGeom prst="roundRect">
            <a:avLst>
              <a:gd name="adj" fmla="val 15710363"/>
            </a:avLst>
          </a:prstGeom>
          <a:solidFill>
            <a:srgbClr val="DA1B2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0606" y="2019181"/>
            <a:ext cx="261818" cy="2618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0586" y="2614851"/>
            <a:ext cx="255293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New Leads (Count)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80586" y="3038118"/>
            <a:ext cx="6146125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Number of new contacts created in the reporting period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80586" y="3730704"/>
            <a:ext cx="6146125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Why it matters: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Measures the effectiveness of demand generation campaigns and top-of-funnel activity.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01997" y="1657588"/>
            <a:ext cx="6549390" cy="2863096"/>
          </a:xfrm>
          <a:prstGeom prst="roundRect">
            <a:avLst>
              <a:gd name="adj" fmla="val 284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03569" y="1859161"/>
            <a:ext cx="581978" cy="581978"/>
          </a:xfrm>
          <a:prstGeom prst="roundRect">
            <a:avLst>
              <a:gd name="adj" fmla="val 15710363"/>
            </a:avLst>
          </a:prstGeom>
          <a:solidFill>
            <a:srgbClr val="DA1B2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3589" y="2019181"/>
            <a:ext cx="261818" cy="26181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03569" y="2614851"/>
            <a:ext cx="256889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Cost per Lead (CPL)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03569" y="3038118"/>
            <a:ext cx="614624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Total marketing expenses ÷ New leads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603569" y="3436501"/>
            <a:ext cx="6146244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Why it matters: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Evaluates marketing efficiency and budget optimisation opportunities.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79013" y="4694396"/>
            <a:ext cx="6549271" cy="2863096"/>
          </a:xfrm>
          <a:prstGeom prst="roundRect">
            <a:avLst>
              <a:gd name="adj" fmla="val 284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880586" y="4895969"/>
            <a:ext cx="581978" cy="581978"/>
          </a:xfrm>
          <a:prstGeom prst="roundRect">
            <a:avLst>
              <a:gd name="adj" fmla="val 15710363"/>
            </a:avLst>
          </a:prstGeom>
          <a:solidFill>
            <a:srgbClr val="DA1B2E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0606" y="5055989"/>
            <a:ext cx="261818" cy="26181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80586" y="5651659"/>
            <a:ext cx="255293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MQLs (Count)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880586" y="6074926"/>
            <a:ext cx="6146125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Number of leads with status = Marketing Qualified Lead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880586" y="6767513"/>
            <a:ext cx="6146125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Why it matters: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Indicates lead quality and marketing-to-sales alignment effectiveness.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01997" y="4694396"/>
            <a:ext cx="6549390" cy="2863096"/>
          </a:xfrm>
          <a:prstGeom prst="roundRect">
            <a:avLst>
              <a:gd name="adj" fmla="val 284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7603569" y="4895969"/>
            <a:ext cx="581978" cy="581978"/>
          </a:xfrm>
          <a:prstGeom prst="roundRect">
            <a:avLst>
              <a:gd name="adj" fmla="val 15710363"/>
            </a:avLst>
          </a:prstGeom>
          <a:solidFill>
            <a:srgbClr val="DA1B2E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3589" y="5055989"/>
            <a:ext cx="261818" cy="261818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03569" y="5651659"/>
            <a:ext cx="3194209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Lead to MQL Conversion</a:t>
            </a:r>
            <a:endParaRPr lang="en-US" sz="2000" dirty="0"/>
          </a:p>
        </p:txBody>
      </p:sp>
      <p:sp>
        <p:nvSpPr>
          <p:cNvPr id="25" name="Text 19"/>
          <p:cNvSpPr/>
          <p:nvPr/>
        </p:nvSpPr>
        <p:spPr>
          <a:xfrm>
            <a:off x="7603569" y="6074926"/>
            <a:ext cx="6146244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MQLs ÷ Total leads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7603569" y="6473309"/>
            <a:ext cx="6146244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Why it matters: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Reveals scoring model accuracy and content relevance to target audience.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0627" y="1681758"/>
            <a:ext cx="5731550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Sales KPIs: Selection &amp; Closing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5970627" y="2269331"/>
            <a:ext cx="8175546" cy="1003340"/>
          </a:xfrm>
          <a:prstGeom prst="roundRect">
            <a:avLst>
              <a:gd name="adj" fmla="val 5792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85867" y="2284571"/>
            <a:ext cx="553403" cy="972860"/>
          </a:xfrm>
          <a:prstGeom prst="roundRect">
            <a:avLst>
              <a:gd name="adj" fmla="val 7197"/>
            </a:avLst>
          </a:prstGeom>
          <a:solidFill>
            <a:srgbClr val="F9D2D6"/>
          </a:solidFill>
          <a:ln/>
        </p:spPr>
      </p:sp>
      <p:sp>
        <p:nvSpPr>
          <p:cNvPr id="6" name="Text 3"/>
          <p:cNvSpPr/>
          <p:nvPr/>
        </p:nvSpPr>
        <p:spPr>
          <a:xfrm>
            <a:off x="6154936" y="2641282"/>
            <a:ext cx="20752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27614" y="2422922"/>
            <a:ext cx="1820704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SQLs (Count)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627614" y="2703433"/>
            <a:ext cx="736496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Number of leads with status = Sales Qualified Lead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627614" y="2937748"/>
            <a:ext cx="736496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Insight: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Measures SDR effectiveness in identifying sales-ready opportunities.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5970627" y="3361015"/>
            <a:ext cx="8175546" cy="1003340"/>
          </a:xfrm>
          <a:prstGeom prst="roundRect">
            <a:avLst>
              <a:gd name="adj" fmla="val 5792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985867" y="3376255"/>
            <a:ext cx="553403" cy="972860"/>
          </a:xfrm>
          <a:prstGeom prst="roundRect">
            <a:avLst>
              <a:gd name="adj" fmla="val 7197"/>
            </a:avLst>
          </a:prstGeom>
          <a:solidFill>
            <a:srgbClr val="F9D2D6"/>
          </a:solidFill>
          <a:ln/>
        </p:spPr>
      </p:sp>
      <p:sp>
        <p:nvSpPr>
          <p:cNvPr id="12" name="Text 9"/>
          <p:cNvSpPr/>
          <p:nvPr/>
        </p:nvSpPr>
        <p:spPr>
          <a:xfrm>
            <a:off x="6154936" y="3732967"/>
            <a:ext cx="20752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27614" y="3514606"/>
            <a:ext cx="267854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MQL to SQL Conversion Rate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627614" y="3795117"/>
            <a:ext cx="736496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SQLs ÷ MQLs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627614" y="4029432"/>
            <a:ext cx="736496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Insight: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Highlights lead quality issues or sales qualification criteria misalignment.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5970627" y="4452699"/>
            <a:ext cx="8175546" cy="1003340"/>
          </a:xfrm>
          <a:prstGeom prst="roundRect">
            <a:avLst>
              <a:gd name="adj" fmla="val 5792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985867" y="4467939"/>
            <a:ext cx="553403" cy="972860"/>
          </a:xfrm>
          <a:prstGeom prst="roundRect">
            <a:avLst>
              <a:gd name="adj" fmla="val 7197"/>
            </a:avLst>
          </a:prstGeom>
          <a:solidFill>
            <a:srgbClr val="F9D2D6"/>
          </a:solidFill>
          <a:ln/>
        </p:spPr>
      </p:sp>
      <p:sp>
        <p:nvSpPr>
          <p:cNvPr id="18" name="Text 15"/>
          <p:cNvSpPr/>
          <p:nvPr/>
        </p:nvSpPr>
        <p:spPr>
          <a:xfrm>
            <a:off x="6154936" y="4824651"/>
            <a:ext cx="20752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627614" y="4606290"/>
            <a:ext cx="1820704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Win Rate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627614" y="4886801"/>
            <a:ext cx="736496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Won deals ÷ (Won + Lost deals)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6627614" y="5121116"/>
            <a:ext cx="736496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Insight: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Reflects competitive positioning, sales execution quality, and product-market fit.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5970627" y="5544383"/>
            <a:ext cx="8175546" cy="1003340"/>
          </a:xfrm>
          <a:prstGeom prst="roundRect">
            <a:avLst>
              <a:gd name="adj" fmla="val 5792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985867" y="5559623"/>
            <a:ext cx="553403" cy="972860"/>
          </a:xfrm>
          <a:prstGeom prst="roundRect">
            <a:avLst>
              <a:gd name="adj" fmla="val 7197"/>
            </a:avLst>
          </a:prstGeom>
          <a:solidFill>
            <a:srgbClr val="F9D2D6"/>
          </a:solidFill>
          <a:ln/>
        </p:spPr>
      </p:sp>
      <p:sp>
        <p:nvSpPr>
          <p:cNvPr id="24" name="Text 21"/>
          <p:cNvSpPr/>
          <p:nvPr/>
        </p:nvSpPr>
        <p:spPr>
          <a:xfrm>
            <a:off x="6154936" y="5916335"/>
            <a:ext cx="20752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627614" y="5697974"/>
            <a:ext cx="1820704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Sales Cycle Length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6627614" y="5978485"/>
            <a:ext cx="736496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Average (Close date − Opportunity creation date)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6627614" y="6212800"/>
            <a:ext cx="736496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Insight: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Identifies bottlenecks in the sales process and forecasting accuracy.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66192" y="1361480"/>
            <a:ext cx="6817757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Post-Sales KPIs: Onboard, Impact &amp; Grow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66192" y="1902976"/>
            <a:ext cx="306229" cy="306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66192" y="2295763"/>
            <a:ext cx="161186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Time to Go-Live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2866192" y="2538770"/>
            <a:ext cx="4405670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Average (Go-live date − Close won date)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2866192" y="2733675"/>
            <a:ext cx="4405670" cy="306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Value: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Tracks implementation efficiency and time-to-value delivery speed.</a:t>
            </a:r>
            <a:endParaRPr lang="en-US" sz="9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8420" y="1902976"/>
            <a:ext cx="306229" cy="3062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58420" y="2295763"/>
            <a:ext cx="175986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On-Time Onboarding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358420" y="2538770"/>
            <a:ext cx="4405789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Onboardings within SLA ÷ Total onboarding starts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7358420" y="2733675"/>
            <a:ext cx="4405789" cy="306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Value: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Ensures SLA commitments are met and customer expectations are managed.</a:t>
            </a:r>
            <a:endParaRPr lang="en-US" sz="9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6192" y="3178850"/>
            <a:ext cx="306229" cy="3062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866192" y="3571637"/>
            <a:ext cx="161186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Adoption Rate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2866192" y="3814643"/>
            <a:ext cx="4405670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Active accounts ÷ Total accounts (active in last 30 days)</a:t>
            </a:r>
            <a:endParaRPr lang="en-US" sz="950" dirty="0"/>
          </a:p>
        </p:txBody>
      </p:sp>
      <p:sp>
        <p:nvSpPr>
          <p:cNvPr id="14" name="Text 9"/>
          <p:cNvSpPr/>
          <p:nvPr/>
        </p:nvSpPr>
        <p:spPr>
          <a:xfrm>
            <a:off x="2866192" y="4009549"/>
            <a:ext cx="4405670" cy="306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Value: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Measures product engagement and value realisation across the customer base.</a:t>
            </a:r>
            <a:endParaRPr lang="en-US" sz="9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8420" y="3178850"/>
            <a:ext cx="306229" cy="30622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358420" y="3571637"/>
            <a:ext cx="161186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Time to First Value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7358420" y="3814643"/>
            <a:ext cx="4405789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Average (First value date − Go-live date)</a:t>
            </a:r>
            <a:endParaRPr lang="en-US" sz="950" dirty="0"/>
          </a:p>
        </p:txBody>
      </p:sp>
      <p:sp>
        <p:nvSpPr>
          <p:cNvPr id="18" name="Text 12"/>
          <p:cNvSpPr/>
          <p:nvPr/>
        </p:nvSpPr>
        <p:spPr>
          <a:xfrm>
            <a:off x="7358420" y="4009549"/>
            <a:ext cx="4405789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Value: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Critical metric for reducing churn risk and accelerating ROI.</a:t>
            </a:r>
            <a:endParaRPr lang="en-US" sz="9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6192" y="4454723"/>
            <a:ext cx="306229" cy="306229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2866192" y="4847511"/>
            <a:ext cx="165639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First Response Time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2866192" y="5090517"/>
            <a:ext cx="4405670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Average (First response − Ticket creation)</a:t>
            </a:r>
            <a:endParaRPr lang="en-US" sz="950" dirty="0"/>
          </a:p>
        </p:txBody>
      </p:sp>
      <p:sp>
        <p:nvSpPr>
          <p:cNvPr id="22" name="Text 15"/>
          <p:cNvSpPr/>
          <p:nvPr/>
        </p:nvSpPr>
        <p:spPr>
          <a:xfrm>
            <a:off x="2866192" y="5285423"/>
            <a:ext cx="4405670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Value: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Drives customer satisfaction and prevents issue escalation.</a:t>
            </a:r>
            <a:endParaRPr lang="en-US" sz="95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58420" y="4454723"/>
            <a:ext cx="306229" cy="306229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358420" y="4847511"/>
            <a:ext cx="161186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Ticket Reopen Rate</a:t>
            </a:r>
            <a:endParaRPr lang="en-US" sz="1250" dirty="0"/>
          </a:p>
        </p:txBody>
      </p:sp>
      <p:sp>
        <p:nvSpPr>
          <p:cNvPr id="25" name="Text 17"/>
          <p:cNvSpPr/>
          <p:nvPr/>
        </p:nvSpPr>
        <p:spPr>
          <a:xfrm>
            <a:off x="7358420" y="5090517"/>
            <a:ext cx="4405789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Reopened tickets ÷ Solved tickets</a:t>
            </a:r>
            <a:endParaRPr lang="en-US" sz="950" dirty="0"/>
          </a:p>
        </p:txBody>
      </p:sp>
      <p:sp>
        <p:nvSpPr>
          <p:cNvPr id="26" name="Text 18"/>
          <p:cNvSpPr/>
          <p:nvPr/>
        </p:nvSpPr>
        <p:spPr>
          <a:xfrm>
            <a:off x="7358420" y="5285423"/>
            <a:ext cx="4405789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Value: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Indicates solution quality and support effectiveness gaps.</a:t>
            </a:r>
            <a:endParaRPr lang="en-US" sz="950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66192" y="5577245"/>
            <a:ext cx="306229" cy="306229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2866192" y="5970032"/>
            <a:ext cx="191428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Net Revenue Retention</a:t>
            </a:r>
            <a:endParaRPr lang="en-US" sz="1250" dirty="0"/>
          </a:p>
        </p:txBody>
      </p:sp>
      <p:sp>
        <p:nvSpPr>
          <p:cNvPr id="29" name="Text 20"/>
          <p:cNvSpPr/>
          <p:nvPr/>
        </p:nvSpPr>
        <p:spPr>
          <a:xfrm>
            <a:off x="2866192" y="6213038"/>
            <a:ext cx="4405670" cy="306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(Starting ARR + Expansion − Churn − Contraction) ÷ Starting ARR</a:t>
            </a:r>
            <a:endParaRPr lang="en-US" sz="950" dirty="0"/>
          </a:p>
        </p:txBody>
      </p:sp>
      <p:sp>
        <p:nvSpPr>
          <p:cNvPr id="30" name="Text 21"/>
          <p:cNvSpPr/>
          <p:nvPr/>
        </p:nvSpPr>
        <p:spPr>
          <a:xfrm>
            <a:off x="2866192" y="6561296"/>
            <a:ext cx="4405670" cy="306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Value: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Ultimate indicator of existing customer revenue health and growth.</a:t>
            </a:r>
            <a:endParaRPr lang="en-US" sz="950" dirty="0"/>
          </a:p>
        </p:txBody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8420" y="5577245"/>
            <a:ext cx="306229" cy="306229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7358420" y="5970032"/>
            <a:ext cx="161186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Renewal Rate</a:t>
            </a:r>
            <a:endParaRPr lang="en-US" sz="1250" dirty="0"/>
          </a:p>
        </p:txBody>
      </p:sp>
      <p:sp>
        <p:nvSpPr>
          <p:cNvPr id="33" name="Text 23"/>
          <p:cNvSpPr/>
          <p:nvPr/>
        </p:nvSpPr>
        <p:spPr>
          <a:xfrm>
            <a:off x="7358420" y="6213038"/>
            <a:ext cx="4405789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Renewals won ÷ Renewals due</a:t>
            </a:r>
            <a:endParaRPr lang="en-US" sz="950" dirty="0"/>
          </a:p>
        </p:txBody>
      </p:sp>
      <p:sp>
        <p:nvSpPr>
          <p:cNvPr id="34" name="Text 24"/>
          <p:cNvSpPr/>
          <p:nvPr/>
        </p:nvSpPr>
        <p:spPr>
          <a:xfrm>
            <a:off x="7358420" y="6407944"/>
            <a:ext cx="4405789" cy="153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Value: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Predicts revenue predictability and product stickiness.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34879"/>
            <a:ext cx="112292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Tool Stack Mapping Across the Bowtie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8309" y="2107883"/>
            <a:ext cx="216575" cy="21657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309" y="2418398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5" name="Text 2"/>
          <p:cNvSpPr/>
          <p:nvPr/>
        </p:nvSpPr>
        <p:spPr>
          <a:xfrm>
            <a:off x="758309" y="25875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HubSpot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073718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Primary Use: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Awareness, Education stages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3897035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Lead generation, MQL qualification, campaign tracking, and lead scoring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722" y="2107883"/>
            <a:ext cx="216575" cy="21657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01722" y="2418398"/>
            <a:ext cx="4226838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0" name="Text 6"/>
          <p:cNvSpPr/>
          <p:nvPr/>
        </p:nvSpPr>
        <p:spPr>
          <a:xfrm>
            <a:off x="5201722" y="25875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Dynamics 365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01722" y="3073718"/>
            <a:ext cx="42268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Primary Use: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Selection stage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201722" y="3550325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Sales pipeline management, opportunity tracking, forecasting, and SQL acceptance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5134" y="2107883"/>
            <a:ext cx="216575" cy="216575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9645134" y="2418398"/>
            <a:ext cx="4226957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5" name="Text 10"/>
          <p:cNvSpPr/>
          <p:nvPr/>
        </p:nvSpPr>
        <p:spPr>
          <a:xfrm>
            <a:off x="9645134" y="25875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Chargebee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45134" y="3073718"/>
            <a:ext cx="42269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Primary Use: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Onboard, Grow stages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9645134" y="3550325"/>
            <a:ext cx="422695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Subscription management, ARR tracking, invoicing, and payment processing</a:t>
            </a:r>
            <a:endParaRPr lang="en-US" sz="17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309" y="4996458"/>
            <a:ext cx="216575" cy="216575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758309" y="5306973"/>
            <a:ext cx="6448544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20" name="Text 14"/>
          <p:cNvSpPr/>
          <p:nvPr/>
        </p:nvSpPr>
        <p:spPr>
          <a:xfrm>
            <a:off x="758309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Zendesk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8309" y="5962293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Primary Use: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Impact stage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58309" y="6438900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Support ticket management, first response time, and customer satisfaction tracking</a:t>
            </a:r>
            <a:endParaRPr lang="en-US" sz="170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3428" y="4996458"/>
            <a:ext cx="216575" cy="216575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7423428" y="5306973"/>
            <a:ext cx="6448663" cy="3048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25" name="Text 18"/>
          <p:cNvSpPr/>
          <p:nvPr/>
        </p:nvSpPr>
        <p:spPr>
          <a:xfrm>
            <a:off x="7423428" y="5476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Internal Databases</a:t>
            </a:r>
            <a:endParaRPr lang="en-US" sz="2200" dirty="0"/>
          </a:p>
        </p:txBody>
      </p:sp>
      <p:sp>
        <p:nvSpPr>
          <p:cNvPr id="26" name="Text 19"/>
          <p:cNvSpPr/>
          <p:nvPr/>
        </p:nvSpPr>
        <p:spPr>
          <a:xfrm>
            <a:off x="7423428" y="5962293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Primary Use: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Impact, Grow stages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7423428" y="6438900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Product usage analytics, feature adoption, and customer health scoring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679" y="1016556"/>
            <a:ext cx="11527988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Synchronisation: HubSpot </a:t>
            </a:r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↔</a:t>
            </a:r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Dynamics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670679" y="1714738"/>
            <a:ext cx="5755243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HubSpot → Dynamics (Forward Sync)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670679" y="2448878"/>
            <a:ext cx="95726" cy="95726"/>
          </a:xfrm>
          <a:prstGeom prst="roundRect">
            <a:avLst>
              <a:gd name="adj" fmla="val 477613"/>
            </a:avLst>
          </a:prstGeom>
          <a:solidFill>
            <a:srgbClr val="DA1B2E"/>
          </a:solidFill>
          <a:ln/>
        </p:spPr>
      </p:sp>
      <p:sp>
        <p:nvSpPr>
          <p:cNvPr id="5" name="Text 3"/>
          <p:cNvSpPr/>
          <p:nvPr/>
        </p:nvSpPr>
        <p:spPr>
          <a:xfrm>
            <a:off x="935831" y="2347079"/>
            <a:ext cx="3936921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Contact/Company Foundation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35831" y="2763917"/>
            <a:ext cx="627340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Name, email, company name, domain, phone number, address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421047" y="2448878"/>
            <a:ext cx="95726" cy="95726"/>
          </a:xfrm>
          <a:prstGeom prst="roundRect">
            <a:avLst>
              <a:gd name="adj" fmla="val 477613"/>
            </a:avLst>
          </a:prstGeom>
          <a:solidFill>
            <a:srgbClr val="DA1B2E"/>
          </a:solidFill>
          <a:ln/>
        </p:spPr>
      </p:sp>
      <p:sp>
        <p:nvSpPr>
          <p:cNvPr id="8" name="Text 6"/>
          <p:cNvSpPr/>
          <p:nvPr/>
        </p:nvSpPr>
        <p:spPr>
          <a:xfrm>
            <a:off x="7686199" y="2347079"/>
            <a:ext cx="310288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Lead Source Attribution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86199" y="2763917"/>
            <a:ext cx="627352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Original source, campaign name, UTM parameters, referral URL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70679" y="3493651"/>
            <a:ext cx="95726" cy="95726"/>
          </a:xfrm>
          <a:prstGeom prst="roundRect">
            <a:avLst>
              <a:gd name="adj" fmla="val 477613"/>
            </a:avLst>
          </a:prstGeom>
          <a:solidFill>
            <a:srgbClr val="DA1B2E"/>
          </a:solidFill>
          <a:ln/>
        </p:spPr>
      </p:sp>
      <p:sp>
        <p:nvSpPr>
          <p:cNvPr id="11" name="Text 9"/>
          <p:cNvSpPr/>
          <p:nvPr/>
        </p:nvSpPr>
        <p:spPr>
          <a:xfrm>
            <a:off x="935831" y="3391853"/>
            <a:ext cx="311598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Lifecycle &amp; Scoring Data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35831" y="3808690"/>
            <a:ext cx="627340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Lifecycle stage, MQL date, lead score, persona, industry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421047" y="3493651"/>
            <a:ext cx="95726" cy="95726"/>
          </a:xfrm>
          <a:prstGeom prst="roundRect">
            <a:avLst>
              <a:gd name="adj" fmla="val 477613"/>
            </a:avLst>
          </a:prstGeom>
          <a:solidFill>
            <a:srgbClr val="DA1B2E"/>
          </a:solidFill>
          <a:ln/>
        </p:spPr>
      </p:sp>
      <p:sp>
        <p:nvSpPr>
          <p:cNvPr id="14" name="Text 12"/>
          <p:cNvSpPr/>
          <p:nvPr/>
        </p:nvSpPr>
        <p:spPr>
          <a:xfrm>
            <a:off x="7686199" y="3391853"/>
            <a:ext cx="264390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Engagement History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86199" y="3808690"/>
            <a:ext cx="6273522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Content downloads, webinar attendance, email opens/clicks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70679" y="4351853"/>
            <a:ext cx="522636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Dynamics → HubSpot (Back Sync)</a:t>
            </a:r>
            <a:endParaRPr lang="en-US" sz="2350" dirty="0"/>
          </a:p>
        </p:txBody>
      </p:sp>
      <p:sp>
        <p:nvSpPr>
          <p:cNvPr id="17" name="Shape 15"/>
          <p:cNvSpPr/>
          <p:nvPr/>
        </p:nvSpPr>
        <p:spPr>
          <a:xfrm>
            <a:off x="670679" y="5085993"/>
            <a:ext cx="95726" cy="95726"/>
          </a:xfrm>
          <a:prstGeom prst="roundRect">
            <a:avLst>
              <a:gd name="adj" fmla="val 477613"/>
            </a:avLst>
          </a:prstGeom>
          <a:solidFill>
            <a:srgbClr val="DA1B2E"/>
          </a:solidFill>
          <a:ln/>
        </p:spPr>
      </p:sp>
      <p:sp>
        <p:nvSpPr>
          <p:cNvPr id="18" name="Text 16"/>
          <p:cNvSpPr/>
          <p:nvPr/>
        </p:nvSpPr>
        <p:spPr>
          <a:xfrm>
            <a:off x="935831" y="4984194"/>
            <a:ext cx="2570321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SQL Status Updates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35831" y="5401032"/>
            <a:ext cx="4023241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 accepted/rejected, rejection reason, sales owner assignment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5170884" y="5085993"/>
            <a:ext cx="95726" cy="95726"/>
          </a:xfrm>
          <a:prstGeom prst="roundRect">
            <a:avLst>
              <a:gd name="adj" fmla="val 477613"/>
            </a:avLst>
          </a:prstGeom>
          <a:solidFill>
            <a:srgbClr val="DA1B2E"/>
          </a:solidFill>
          <a:ln/>
        </p:spPr>
      </p:sp>
      <p:sp>
        <p:nvSpPr>
          <p:cNvPr id="21" name="Text 19"/>
          <p:cNvSpPr/>
          <p:nvPr/>
        </p:nvSpPr>
        <p:spPr>
          <a:xfrm>
            <a:off x="5436037" y="4984194"/>
            <a:ext cx="280439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Opportunity Creation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5436037" y="5401032"/>
            <a:ext cx="402336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Deal value, ACV, close date, stage, probability, pipeline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9671209" y="5085993"/>
            <a:ext cx="95726" cy="95726"/>
          </a:xfrm>
          <a:prstGeom prst="roundRect">
            <a:avLst>
              <a:gd name="adj" fmla="val 477613"/>
            </a:avLst>
          </a:prstGeom>
          <a:solidFill>
            <a:srgbClr val="DA1B2E"/>
          </a:solidFill>
          <a:ln/>
        </p:spPr>
      </p:sp>
      <p:sp>
        <p:nvSpPr>
          <p:cNvPr id="24" name="Text 22"/>
          <p:cNvSpPr/>
          <p:nvPr/>
        </p:nvSpPr>
        <p:spPr>
          <a:xfrm>
            <a:off x="9936361" y="4984194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Outcome Tracking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9936361" y="5401032"/>
            <a:ext cx="402336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Close won/lost, won date, lost reason, actual revenue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670679" y="6169581"/>
            <a:ext cx="13289042" cy="1043464"/>
          </a:xfrm>
          <a:prstGeom prst="roundRect">
            <a:avLst>
              <a:gd name="adj" fmla="val 7714"/>
            </a:avLst>
          </a:prstGeom>
          <a:solidFill>
            <a:srgbClr val="F7BBC1"/>
          </a:solidFill>
          <a:ln/>
        </p:spPr>
      </p:sp>
      <p:pic>
        <p:nvPicPr>
          <p:cNvPr id="2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251" y="6447115"/>
            <a:ext cx="239435" cy="191572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1293257" y="6386870"/>
            <a:ext cx="1247489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Sync Direction &amp; Frequency: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Bi-directional sync with real-time or near-real-time updates ensures both systems remain accurate. HubSpot drives lead creation; Dynamics drives sales outcomes.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9008" y="1093351"/>
            <a:ext cx="7469148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Executive KPIs: CEO-Ready Metrics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589008" y="1920240"/>
            <a:ext cx="2755583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$X.XM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1604963" y="2605326"/>
            <a:ext cx="2723555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New ARR from New Deals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589008" y="2933462"/>
            <a:ext cx="2755583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Revenue growth and market expansion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589008" y="3438049"/>
            <a:ext cx="275558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Sum of ACV from closed-won opportunities in period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487942" y="1920240"/>
            <a:ext cx="2755583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X.X:1</a:t>
            </a:r>
            <a:endParaRPr lang="en-US" sz="4050" dirty="0"/>
          </a:p>
        </p:txBody>
      </p:sp>
      <p:sp>
        <p:nvSpPr>
          <p:cNvPr id="8" name="Text 6"/>
          <p:cNvSpPr/>
          <p:nvPr/>
        </p:nvSpPr>
        <p:spPr>
          <a:xfrm>
            <a:off x="4828342" y="2605326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Pipeline Coverage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487942" y="2933462"/>
            <a:ext cx="2755583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Forecast predictability and pipeline health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487942" y="3438049"/>
            <a:ext cx="2755583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Total pipeline value ÷ Sales target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386876" y="1920240"/>
            <a:ext cx="2755583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XX%</a:t>
            </a:r>
            <a:endParaRPr lang="en-US" sz="4050" dirty="0"/>
          </a:p>
        </p:txBody>
      </p:sp>
      <p:sp>
        <p:nvSpPr>
          <p:cNvPr id="12" name="Text 10"/>
          <p:cNvSpPr/>
          <p:nvPr/>
        </p:nvSpPr>
        <p:spPr>
          <a:xfrm>
            <a:off x="7727275" y="2605326"/>
            <a:ext cx="207466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Win Rate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386876" y="2933462"/>
            <a:ext cx="2755583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Sales execution quality and competitive positioning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386876" y="3438049"/>
            <a:ext cx="2755583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Won deals ÷ (Won + Lost deals)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10285809" y="1920240"/>
            <a:ext cx="2755583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XX days</a:t>
            </a:r>
            <a:endParaRPr lang="en-US" sz="4050" dirty="0"/>
          </a:p>
        </p:txBody>
      </p:sp>
      <p:sp>
        <p:nvSpPr>
          <p:cNvPr id="16" name="Text 14"/>
          <p:cNvSpPr/>
          <p:nvPr/>
        </p:nvSpPr>
        <p:spPr>
          <a:xfrm>
            <a:off x="10593229" y="2605326"/>
            <a:ext cx="2140744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Average Sales Cycle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285809" y="2933462"/>
            <a:ext cx="2755583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Speed to revenue and process efficiency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10285809" y="3438049"/>
            <a:ext cx="2755583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Average days from opportunity creation to close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937409" y="4399955"/>
            <a:ext cx="2755583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XX%</a:t>
            </a:r>
            <a:endParaRPr lang="en-US" sz="4050" dirty="0"/>
          </a:p>
        </p:txBody>
      </p:sp>
      <p:sp>
        <p:nvSpPr>
          <p:cNvPr id="20" name="Text 18"/>
          <p:cNvSpPr/>
          <p:nvPr/>
        </p:nvSpPr>
        <p:spPr>
          <a:xfrm>
            <a:off x="6082784" y="5085040"/>
            <a:ext cx="2464713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Net Revenue Retention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937409" y="5413177"/>
            <a:ext cx="2755583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Existing customer health and expansion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5937409" y="5917763"/>
            <a:ext cx="275558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Calculation:</a:t>
            </a:r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(Starting ARR + Expansion − Churn − Contraction) ÷ Starting ARR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589008" y="6700480"/>
            <a:ext cx="11452384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five metrics provide a complete view of revenue performance, from acquisition (New ARR, Pipeline Coverage) to execution (Win Rate, Sales Cycle) to retention (NRR).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2026-02-03T15:47:38Z</dcterms:created>
  <dcterms:modified xsi:type="dcterms:W3CDTF">2026-02-03T15:47:38Z</dcterms:modified>
</cp:coreProperties>
</file>